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5" r:id="rId2"/>
    <p:sldId id="259" r:id="rId3"/>
    <p:sldId id="261" r:id="rId4"/>
    <p:sldId id="262" r:id="rId5"/>
    <p:sldId id="263" r:id="rId6"/>
    <p:sldId id="260" r:id="rId7"/>
    <p:sldId id="258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33E4F-EA9A-44AE-B940-3A78A303A5E8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1D11D-846E-4D2E-A591-412BF4AAC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55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PM = light </a:t>
            </a:r>
            <a:r>
              <a:rPr lang="it-IT" dirty="0" err="1" smtClean="0"/>
              <a:t>scattering</a:t>
            </a:r>
            <a:endParaRPr lang="it-IT" dirty="0" smtClean="0"/>
          </a:p>
          <a:p>
            <a:r>
              <a:rPr lang="it-IT" dirty="0" smtClean="0"/>
              <a:t>CO2 =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ndir</a:t>
            </a:r>
            <a:endParaRPr lang="it-IT" baseline="0" dirty="0" smtClean="0"/>
          </a:p>
          <a:p>
            <a:r>
              <a:rPr lang="it-IT" baseline="0" dirty="0" smtClean="0"/>
              <a:t>NO2, O3 = elettrochimico</a:t>
            </a:r>
          </a:p>
          <a:p>
            <a:r>
              <a:rPr lang="it-IT" baseline="0" dirty="0" smtClean="0"/>
              <a:t>T,RH = capacitive </a:t>
            </a:r>
            <a:r>
              <a:rPr lang="it-IT" baseline="0" dirty="0" err="1" smtClean="0"/>
              <a:t>sensor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D11D-846E-4D2E-A591-412BF4AACF4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60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61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2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73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55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9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64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26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09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89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31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13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2582-DBC0-420C-8CC7-FA90CDDA6B4B}" type="datetimeFigureOut">
              <a:rPr lang="it-IT" smtClean="0"/>
              <a:t>12/12/2022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0D598-352C-4370-935E-5769745EA7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88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4EBAB2-406F-4C58-878A-28BE180AF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Il monitoraggio dell’ambiente urbano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342CC4-F6F5-4175-97F5-CB272FDC2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9731"/>
            <a:ext cx="10515600" cy="489737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Pianificazione e coinvolgimento dei cittadini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1A6AE5-268B-45FE-B400-7CE136DC0A7C}"/>
              </a:ext>
            </a:extLst>
          </p:cNvPr>
          <p:cNvSpPr txBox="1"/>
          <p:nvPr/>
        </p:nvSpPr>
        <p:spPr>
          <a:xfrm>
            <a:off x="1286930" y="2341172"/>
            <a:ext cx="1007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AirQino</a:t>
            </a:r>
            <a:r>
              <a:rPr lang="it-IT" sz="2400" b="1" dirty="0" smtClean="0"/>
              <a:t> e reti dense di sensori </a:t>
            </a:r>
            <a:r>
              <a:rPr lang="it-IT" sz="2400" b="1" dirty="0" err="1" smtClean="0"/>
              <a:t>low-cost</a:t>
            </a:r>
            <a:endParaRPr lang="it-IT" sz="2400" b="1" dirty="0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83A207B3-FBEC-41D2-978C-3521D1DB6431}"/>
              </a:ext>
            </a:extLst>
          </p:cNvPr>
          <p:cNvGrpSpPr/>
          <p:nvPr/>
        </p:nvGrpSpPr>
        <p:grpSpPr>
          <a:xfrm>
            <a:off x="228289" y="4516828"/>
            <a:ext cx="11554629" cy="1420495"/>
            <a:chOff x="-479961" y="3811281"/>
            <a:chExt cx="11554629" cy="142049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487653A-F989-4D6B-93DD-F613FFF4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78693" y="3811281"/>
              <a:ext cx="5895975" cy="14204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Immagine 1">
              <a:extLst>
                <a:ext uri="{FF2B5EF4-FFF2-40B4-BE49-F238E27FC236}">
                  <a16:creationId xmlns:a16="http://schemas.microsoft.com/office/drawing/2014/main" id="{BFDB4186-9094-4E86-96D2-BFF4B02E2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83" y="4200219"/>
              <a:ext cx="4555490" cy="6426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DADA34-E454-471E-8F80-D7875E8BF012}"/>
                </a:ext>
              </a:extLst>
            </p:cNvPr>
            <p:cNvSpPr txBox="1"/>
            <p:nvPr/>
          </p:nvSpPr>
          <p:spPr>
            <a:xfrm>
              <a:off x="-479961" y="4842839"/>
              <a:ext cx="6097978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800" b="1" dirty="0" err="1">
                  <a:solidFill>
                    <a:srgbClr val="002F5F"/>
                  </a:solidFill>
                  <a:effectLst/>
                  <a:latin typeface="GeosansLight"/>
                  <a:ea typeface="Calibri" panose="020F0502020204030204" pitchFamily="34" charset="0"/>
                  <a:cs typeface="Times New Roman" panose="02020603050405020304" pitchFamily="18" charset="0"/>
                </a:rPr>
                <a:t>Istituto</a:t>
              </a:r>
              <a:r>
                <a:rPr lang="en-US" sz="1800" b="1" dirty="0">
                  <a:solidFill>
                    <a:srgbClr val="002F5F"/>
                  </a:solidFill>
                  <a:effectLst/>
                  <a:latin typeface="GeosansLight"/>
                  <a:ea typeface="Calibri" panose="020F0502020204030204" pitchFamily="34" charset="0"/>
                  <a:cs typeface="Times New Roman" panose="02020603050405020304" pitchFamily="18" charset="0"/>
                </a:rPr>
                <a:t> per la </a:t>
              </a:r>
              <a:r>
                <a:rPr lang="en-US" sz="1800" b="1" dirty="0" err="1">
                  <a:solidFill>
                    <a:srgbClr val="002F5F"/>
                  </a:solidFill>
                  <a:effectLst/>
                  <a:latin typeface="GeosansLight"/>
                  <a:ea typeface="Calibri" panose="020F0502020204030204" pitchFamily="34" charset="0"/>
                  <a:cs typeface="Times New Roman" panose="02020603050405020304" pitchFamily="18" charset="0"/>
                </a:rPr>
                <a:t>BioEconomia</a:t>
              </a:r>
              <a:endParaRPr lang="it-IT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E28C60-7990-4D4C-911A-4E1599FE826A}"/>
              </a:ext>
            </a:extLst>
          </p:cNvPr>
          <p:cNvSpPr txBox="1"/>
          <p:nvPr/>
        </p:nvSpPr>
        <p:spPr>
          <a:xfrm>
            <a:off x="1275125" y="3549187"/>
            <a:ext cx="10078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Tommaso Giordano, Federico Carotenuto, Alessandro </a:t>
            </a:r>
            <a:r>
              <a:rPr lang="it-IT" i="1" dirty="0" err="1"/>
              <a:t>Zaldei</a:t>
            </a:r>
            <a:r>
              <a:rPr lang="it-IT" i="1" dirty="0"/>
              <a:t>, Lorenzo Brilli, Alice Cavaliere, Giovanni Gualtieri, Beniamino </a:t>
            </a:r>
            <a:r>
              <a:rPr lang="it-IT" i="1" dirty="0" err="1"/>
              <a:t>Gioli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18432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ccia a destra 9"/>
          <p:cNvSpPr/>
          <p:nvPr/>
        </p:nvSpPr>
        <p:spPr>
          <a:xfrm>
            <a:off x="1624349" y="4644683"/>
            <a:ext cx="10165080" cy="1440180"/>
          </a:xfrm>
          <a:prstGeom prst="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lumMod val="75000"/>
                </a:schemeClr>
              </a:gs>
              <a:gs pos="23950">
                <a:schemeClr val="accent1">
                  <a:lumMod val="75000"/>
                </a:schemeClr>
              </a:gs>
              <a:gs pos="75000">
                <a:srgbClr val="88B1D9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1753889" y="1581443"/>
            <a:ext cx="10165080" cy="1440180"/>
          </a:xfrm>
          <a:prstGeom prst="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1">
                  <a:lumMod val="75000"/>
                </a:schemeClr>
              </a:gs>
              <a:gs pos="23950">
                <a:schemeClr val="accent1">
                  <a:lumMod val="75000"/>
                </a:schemeClr>
              </a:gs>
              <a:gs pos="75000">
                <a:srgbClr val="88B1D9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76260" y="-72962"/>
            <a:ext cx="4810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AIRQINO, cos’è?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Immagine 4" descr="air quality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88" b="80851" l="1619" r="97166"/>
                    </a14:imgEffect>
                  </a14:imgLayer>
                </a14:imgProps>
              </a:ext>
            </a:extLst>
          </a:blip>
          <a:srcRect t="15428" b="11485"/>
          <a:stretch>
            <a:fillRect/>
          </a:stretch>
        </p:blipFill>
        <p:spPr bwMode="auto">
          <a:xfrm>
            <a:off x="412792" y="676690"/>
            <a:ext cx="2910817" cy="283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9" b="92251" l="9418" r="96122">
                        <a14:foregroundMark x1="67590" y1="57565" x2="68698" y2="631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6260" y="3915987"/>
            <a:ext cx="3322296" cy="249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3750" r="82788"/>
                    </a14:imgEffect>
                  </a14:imgLayer>
                </a14:imgProps>
              </a:ext>
            </a:extLst>
          </a:blip>
          <a:srcRect l="33344" r="14462"/>
          <a:stretch/>
        </p:blipFill>
        <p:spPr>
          <a:xfrm>
            <a:off x="8156141" y="858055"/>
            <a:ext cx="2947488" cy="247610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4A5A1F9-62C8-42AB-93ED-269409D82D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866" r="22637"/>
          <a:stretch/>
        </p:blipFill>
        <p:spPr>
          <a:xfrm>
            <a:off x="8251028" y="3334159"/>
            <a:ext cx="2757714" cy="298378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59440" y="3170401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2014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0261737" y="3185030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2022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463" y="1002561"/>
            <a:ext cx="1873346" cy="86046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16" y="959300"/>
            <a:ext cx="1345693" cy="96993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85" y="2724716"/>
            <a:ext cx="2627368" cy="875789"/>
          </a:xfrm>
          <a:prstGeom prst="rect">
            <a:avLst/>
          </a:prstGeom>
        </p:spPr>
      </p:pic>
      <p:pic>
        <p:nvPicPr>
          <p:cNvPr id="6146" name="Picture 2" descr="log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r="12188"/>
          <a:stretch/>
        </p:blipFill>
        <p:spPr bwMode="auto">
          <a:xfrm>
            <a:off x="3573350" y="3698034"/>
            <a:ext cx="1917701" cy="11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tea-group.it/wp-content/uploads/2020/04/logo-1-300x12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77" y="3721535"/>
            <a:ext cx="2857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20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86868" cy="3505200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9EC6FB7B-2EBA-42C6-9C29-2D06B8DA5E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r="11209"/>
          <a:stretch/>
        </p:blipFill>
        <p:spPr>
          <a:xfrm>
            <a:off x="7480968" y="0"/>
            <a:ext cx="4711032" cy="348591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4" t="24259" b="24629"/>
          <a:stretch/>
        </p:blipFill>
        <p:spPr>
          <a:xfrm>
            <a:off x="3594100" y="0"/>
            <a:ext cx="4905600" cy="3505200"/>
          </a:xfrm>
          <a:prstGeom prst="rect">
            <a:avLst/>
          </a:prstGeom>
        </p:spPr>
      </p:pic>
      <p:pic>
        <p:nvPicPr>
          <p:cNvPr id="8" name="Google Shape;164;p25"/>
          <p:cNvPicPr preferRelativeResize="0"/>
          <p:nvPr/>
        </p:nvPicPr>
        <p:blipFill rotWithShape="1">
          <a:blip r:embed="rId5">
            <a:alphaModFix/>
          </a:blip>
          <a:srcRect l="17772" t="35037" r="48473" b="15384"/>
          <a:stretch/>
        </p:blipFill>
        <p:spPr>
          <a:xfrm>
            <a:off x="3594100" y="3482412"/>
            <a:ext cx="4905600" cy="3375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/>
          <a:srcRect l="53890" t="26684" r="19967" b="34529"/>
          <a:stretch/>
        </p:blipFill>
        <p:spPr>
          <a:xfrm>
            <a:off x="0" y="3505200"/>
            <a:ext cx="3594100" cy="3352800"/>
          </a:xfrm>
          <a:prstGeom prst="rect">
            <a:avLst/>
          </a:prstGeom>
        </p:spPr>
      </p:pic>
      <p:pic>
        <p:nvPicPr>
          <p:cNvPr id="10" name="Immagine 9" descr="Immagine che contiene cielo, esterni&#10;&#10;Descrizione generata automaticamente">
            <a:extLst>
              <a:ext uri="{FF2B5EF4-FFF2-40B4-BE49-F238E27FC236}">
                <a16:creationId xmlns:a16="http://schemas.microsoft.com/office/drawing/2014/main" id="{E62C04E6-CF8B-759F-58A2-C399AD54E6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182"/>
          <a:stretch/>
        </p:blipFill>
        <p:spPr>
          <a:xfrm>
            <a:off x="8495841" y="3466862"/>
            <a:ext cx="3774945" cy="1943578"/>
          </a:xfrm>
          <a:prstGeom prst="rect">
            <a:avLst/>
          </a:prstGeom>
        </p:spPr>
      </p:pic>
      <p:pic>
        <p:nvPicPr>
          <p:cNvPr id="11" name="Google Shape;156;p7">
            <a:extLst>
              <a:ext uri="{FF2B5EF4-FFF2-40B4-BE49-F238E27FC236}">
                <a16:creationId xmlns:a16="http://schemas.microsoft.com/office/drawing/2014/main" id="{716D4851-CCCA-497E-877E-CE02CB15363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948" r="17770" b="48602"/>
          <a:stretch/>
        </p:blipFill>
        <p:spPr>
          <a:xfrm>
            <a:off x="8499700" y="5391151"/>
            <a:ext cx="3758975" cy="1466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57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82788"/>
                    </a14:imgEffect>
                  </a14:imgLayer>
                </a14:imgProps>
              </a:ext>
            </a:extLst>
          </a:blip>
          <a:srcRect l="33344" r="14462"/>
          <a:stretch/>
        </p:blipFill>
        <p:spPr>
          <a:xfrm>
            <a:off x="8576923" y="3684386"/>
            <a:ext cx="2947488" cy="24761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4A5A1F9-62C8-42AB-93ED-269409D82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66" r="22637"/>
          <a:stretch/>
        </p:blipFill>
        <p:spPr>
          <a:xfrm>
            <a:off x="0" y="3684386"/>
            <a:ext cx="2757714" cy="298378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8474" r="100000">
                        <a14:foregroundMark x1="60690" y1="37319" x2="76257" y2="93693"/>
                        <a14:foregroundMark x1="47062" y1="37057" x2="51545" y2="29172"/>
                        <a14:foregroundMark x1="63780" y1="26807" x2="70806" y2="16294"/>
                        <a14:foregroundMark x1="28165" y1="51774" x2="36644" y2="28647"/>
                        <a14:foregroundMark x1="25257" y1="18397" x2="29437" y2="10250"/>
                        <a14:foregroundMark x1="31920" y1="6965" x2="36099" y2="4205"/>
                        <a14:foregroundMark x1="60145" y1="25624" x2="62932" y2="29566"/>
                        <a14:backgroundMark x1="55845" y1="95138" x2="64870" y2="93430"/>
                        <a14:backgroundMark x1="68746" y1="93430" x2="75288" y2="99080"/>
                        <a14:backgroundMark x1="94730" y1="98160" x2="98728" y2="95795"/>
                        <a14:backgroundMark x1="48879" y1="3548" x2="60388" y2="18003"/>
                        <a14:backgroundMark x1="29740" y1="2365" x2="40703" y2="0"/>
                        <a14:backgroundMark x1="43731" y1="1445" x2="46517" y2="1445"/>
                        <a14:backgroundMark x1="26529" y1="9330" x2="27075" y2="118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-17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1"/>
          <a:stretch/>
        </p:blipFill>
        <p:spPr>
          <a:xfrm rot="5400000">
            <a:off x="3181481" y="2314825"/>
            <a:ext cx="5800725" cy="3285626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8669412" y="3679623"/>
            <a:ext cx="1075214" cy="747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119818" y="5289035"/>
            <a:ext cx="962025" cy="48997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6153150" y="1181100"/>
            <a:ext cx="1314450" cy="18287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5" t="7198" r="30209" b="5500"/>
          <a:stretch/>
        </p:blipFill>
        <p:spPr>
          <a:xfrm>
            <a:off x="8210551" y="352425"/>
            <a:ext cx="2762250" cy="2762250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829300" y="1905000"/>
            <a:ext cx="252543" cy="55245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678" b="62155" l="32586" r="70200">
                        <a14:foregroundMark x1="32829" y1="55848" x2="33434" y2="58607"/>
                        <a14:foregroundMark x1="33919" y1="58476" x2="68080" y2="59921"/>
                        <a14:foregroundMark x1="32707" y1="48620" x2="33434" y2="47700"/>
                        <a14:foregroundMark x1="33616" y1="47569" x2="63719" y2="47438"/>
                        <a14:foregroundMark x1="33919" y1="59264" x2="63053" y2="60315"/>
                        <a14:foregroundMark x1="68201" y1="60315" x2="69776" y2="57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42769" r="29722" b="35539"/>
          <a:stretch/>
        </p:blipFill>
        <p:spPr>
          <a:xfrm rot="5400000">
            <a:off x="1053001" y="2065337"/>
            <a:ext cx="2590800" cy="6858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438502" y="5507288"/>
            <a:ext cx="859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GPS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8576923" y="3376195"/>
            <a:ext cx="92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CO2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8382929" y="6145515"/>
            <a:ext cx="92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NO2</a:t>
            </a:r>
          </a:p>
          <a:p>
            <a:r>
              <a:rPr lang="it-IT" dirty="0" smtClean="0"/>
              <a:t>O3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9877425" y="2255014"/>
            <a:ext cx="109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PM 2.5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PM 10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704244" y="2864008"/>
            <a:ext cx="215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Temperatura Aria</a:t>
            </a:r>
          </a:p>
          <a:p>
            <a:r>
              <a:rPr lang="it-IT" dirty="0" smtClean="0"/>
              <a:t>Umidità Aria</a:t>
            </a:r>
            <a:endParaRPr lang="it-IT" dirty="0"/>
          </a:p>
        </p:txBody>
      </p:sp>
      <p:sp>
        <p:nvSpPr>
          <p:cNvPr id="26" name="Rettangolo 25"/>
          <p:cNvSpPr/>
          <p:nvPr/>
        </p:nvSpPr>
        <p:spPr>
          <a:xfrm>
            <a:off x="1300293" y="4105276"/>
            <a:ext cx="252543" cy="71437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2 27"/>
          <p:cNvCxnSpPr>
            <a:stCxn id="26" idx="0"/>
            <a:endCxn id="29" idx="2"/>
          </p:cNvCxnSpPr>
          <p:nvPr/>
        </p:nvCxnSpPr>
        <p:spPr>
          <a:xfrm flipV="1">
            <a:off x="1426565" y="3703637"/>
            <a:ext cx="921836" cy="40163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2005500" y="1112837"/>
            <a:ext cx="685801" cy="25908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2 30"/>
          <p:cNvCxnSpPr>
            <a:stCxn id="18" idx="1"/>
            <a:endCxn id="29" idx="3"/>
          </p:cNvCxnSpPr>
          <p:nvPr/>
        </p:nvCxnSpPr>
        <p:spPr>
          <a:xfrm flipH="1">
            <a:off x="2691301" y="2181225"/>
            <a:ext cx="3137999" cy="22701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/>
          <p:cNvSpPr/>
          <p:nvPr/>
        </p:nvSpPr>
        <p:spPr>
          <a:xfrm>
            <a:off x="8191500" y="323850"/>
            <a:ext cx="2809875" cy="27908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Connettore 2 34"/>
          <p:cNvCxnSpPr>
            <a:endCxn id="34" idx="1"/>
          </p:cNvCxnSpPr>
          <p:nvPr/>
        </p:nvCxnSpPr>
        <p:spPr>
          <a:xfrm flipV="1">
            <a:off x="7476294" y="1719263"/>
            <a:ext cx="715206" cy="4619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>
            <a:endCxn id="20" idx="3"/>
          </p:cNvCxnSpPr>
          <p:nvPr/>
        </p:nvCxnSpPr>
        <p:spPr>
          <a:xfrm flipH="1">
            <a:off x="4297945" y="5547644"/>
            <a:ext cx="821873" cy="14431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tangolo 43"/>
          <p:cNvSpPr/>
          <p:nvPr/>
        </p:nvSpPr>
        <p:spPr>
          <a:xfrm>
            <a:off x="8493755" y="4746422"/>
            <a:ext cx="704850" cy="141406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/>
          <p:cNvSpPr/>
          <p:nvPr/>
        </p:nvSpPr>
        <p:spPr>
          <a:xfrm>
            <a:off x="4922109" y="3857623"/>
            <a:ext cx="1983516" cy="15958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/>
          <p:cNvSpPr/>
          <p:nvPr/>
        </p:nvSpPr>
        <p:spPr>
          <a:xfrm>
            <a:off x="8237070" y="3396071"/>
            <a:ext cx="3516780" cy="3395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7" name="Connettore 2 46"/>
          <p:cNvCxnSpPr>
            <a:endCxn id="46" idx="1"/>
          </p:cNvCxnSpPr>
          <p:nvPr/>
        </p:nvCxnSpPr>
        <p:spPr>
          <a:xfrm>
            <a:off x="6905625" y="4636294"/>
            <a:ext cx="1331445" cy="4576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tangolo 53"/>
          <p:cNvSpPr/>
          <p:nvPr/>
        </p:nvSpPr>
        <p:spPr>
          <a:xfrm>
            <a:off x="-2418" y="-48914"/>
            <a:ext cx="5122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AIRQINO, come?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57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296" y="1162504"/>
            <a:ext cx="8928504" cy="41061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4A5A1F9-62C8-42AB-93ED-269409D82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6" r="22637"/>
          <a:stretch/>
        </p:blipFill>
        <p:spPr>
          <a:xfrm>
            <a:off x="153489" y="1517556"/>
            <a:ext cx="1322886" cy="1431334"/>
          </a:xfrm>
          <a:prstGeom prst="rect">
            <a:avLst/>
          </a:prstGeom>
        </p:spPr>
      </p:pic>
      <p:pic>
        <p:nvPicPr>
          <p:cNvPr id="3074" name="Picture 2" descr="Come inserire una scheda SIM in uno smartphone – Comeaprire blo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33" b="84667" l="6556" r="3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9" t="13666" r="60926" b="14000"/>
          <a:stretch/>
        </p:blipFill>
        <p:spPr bwMode="auto">
          <a:xfrm rot="5400000">
            <a:off x="1383835" y="1721175"/>
            <a:ext cx="378511" cy="54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hape 226">
            <a:extLst>
              <a:ext uri="{FF2B5EF4-FFF2-40B4-BE49-F238E27FC236}">
                <a16:creationId xmlns:a16="http://schemas.microsoft.com/office/drawing/2014/main" id="{75C59EBE-2F25-486C-8F01-5D48B23099D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80842">
            <a:off x="1673498" y="1978141"/>
            <a:ext cx="1130669" cy="12096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/>
          <p:cNvSpPr txBox="1"/>
          <p:nvPr/>
        </p:nvSpPr>
        <p:spPr>
          <a:xfrm>
            <a:off x="1845066" y="1748067"/>
            <a:ext cx="1347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Modem 4G</a:t>
            </a:r>
            <a:endParaRPr lang="it-IT" dirty="0"/>
          </a:p>
        </p:txBody>
      </p:sp>
      <p:sp>
        <p:nvSpPr>
          <p:cNvPr id="10" name="Freccia angolare in su 9"/>
          <p:cNvSpPr/>
          <p:nvPr/>
        </p:nvSpPr>
        <p:spPr>
          <a:xfrm rot="5400000">
            <a:off x="1097280" y="2806667"/>
            <a:ext cx="1907720" cy="291846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1157799" y="4434047"/>
            <a:ext cx="235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Dati sensori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Stringa GPS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800" y="2977077"/>
            <a:ext cx="4749800" cy="3852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-2418" y="-48914"/>
            <a:ext cx="5122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AIRQINO, come?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1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"/>
            <a:ext cx="12192001" cy="6858000"/>
          </a:xfrm>
          <a:prstGeom prst="rect">
            <a:avLst/>
          </a:prstGeom>
        </p:spPr>
      </p:pic>
      <p:pic>
        <p:nvPicPr>
          <p:cNvPr id="1026" name="Picture 2" descr="tubo di scappamento - GreenSt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71" y="5246796"/>
            <a:ext cx="2232557" cy="135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 camino fa fumo: va rimosso anche se non lede alla salut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73" y="4317493"/>
            <a:ext cx="2617651" cy="1741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 principali forme di inquinamento a cui dobbiamo fare attenzione | GAIA  Consult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5" r="20170" b="15445"/>
          <a:stretch/>
        </p:blipFill>
        <p:spPr bwMode="auto">
          <a:xfrm flipH="1">
            <a:off x="11055349" y="1113049"/>
            <a:ext cx="1238249" cy="5321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4" b="97313" l="3101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30" y="3701986"/>
            <a:ext cx="1219200" cy="123101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4" b="97313" l="3101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48" y="2513837"/>
            <a:ext cx="1219200" cy="123101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4" b="97313" l="3101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3086479"/>
            <a:ext cx="1219200" cy="123101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-2" y="-72962"/>
            <a:ext cx="5362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AIRQINO, perché?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63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"/>
            <a:ext cx="12192001" cy="6858000"/>
          </a:xfrm>
          <a:prstGeom prst="rect">
            <a:avLst/>
          </a:prstGeom>
        </p:spPr>
      </p:pic>
      <p:pic>
        <p:nvPicPr>
          <p:cNvPr id="1026" name="Picture 2" descr="tubo di scappamento - GreenSt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71" y="5246796"/>
            <a:ext cx="2232557" cy="135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 camino fa fumo: va rimosso anche se non lede alla salut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73" y="4317493"/>
            <a:ext cx="2617651" cy="1741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 principali forme di inquinamento a cui dobbiamo fare attenzione | GAIA  Consult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5" r="20170" b="15445"/>
          <a:stretch/>
        </p:blipFill>
        <p:spPr bwMode="auto">
          <a:xfrm flipH="1">
            <a:off x="11055349" y="1113049"/>
            <a:ext cx="1238249" cy="5321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4" b="97313" l="3101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30" y="3701986"/>
            <a:ext cx="1219200" cy="123101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4" b="97313" l="3101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48" y="2513837"/>
            <a:ext cx="1219200" cy="123101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4" b="97313" l="3101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3086479"/>
            <a:ext cx="1219200" cy="1231014"/>
          </a:xfrm>
          <a:prstGeom prst="rect">
            <a:avLst/>
          </a:prstGeom>
        </p:spPr>
      </p:pic>
      <p:pic>
        <p:nvPicPr>
          <p:cNvPr id="2050" name="Picture 2" descr="Simbolo Dellicona Della Lente Dingrandimento Di Ricerca - Immagini  vettoriali stock e altre immagini di Lente d'ingrandimento - iStock"/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3529" y1="28268" x2="21242" y2="34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8798">
            <a:off x="7215984" y="-332625"/>
            <a:ext cx="5692921" cy="569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-2" y="-72962"/>
            <a:ext cx="5362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AIRQINO, perché?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66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8588</TotalTime>
  <Words>97</Words>
  <Application>Microsoft Office PowerPoint</Application>
  <PresentationFormat>Widescreen</PresentationFormat>
  <Paragraphs>28</Paragraphs>
  <Slides>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GeosansLight</vt:lpstr>
      <vt:lpstr>Times New Roman</vt:lpstr>
      <vt:lpstr>Tema di Office</vt:lpstr>
      <vt:lpstr>Il monitoraggio dell’ambiente urbano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Modelstation</dc:creator>
  <cp:lastModifiedBy>Modelstation</cp:lastModifiedBy>
  <cp:revision>25</cp:revision>
  <dcterms:created xsi:type="dcterms:W3CDTF">2022-12-06T09:54:40Z</dcterms:created>
  <dcterms:modified xsi:type="dcterms:W3CDTF">2022-12-12T12:09:15Z</dcterms:modified>
</cp:coreProperties>
</file>